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89" r:id="rId1"/>
  </p:sldMasterIdLst>
  <p:notesMasterIdLst>
    <p:notesMasterId r:id="rId6"/>
  </p:notesMasterIdLst>
  <p:handoutMasterIdLst>
    <p:handoutMasterId r:id="rId7"/>
  </p:handoutMasterIdLst>
  <p:sldIdLst>
    <p:sldId id="1978" r:id="rId2"/>
    <p:sldId id="1979" r:id="rId3"/>
    <p:sldId id="1981" r:id="rId4"/>
    <p:sldId id="1980"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4F8"/>
    <a:srgbClr val="BFBFBF"/>
    <a:srgbClr val="FDBFEA"/>
    <a:srgbClr val="FFFBE1"/>
    <a:srgbClr val="FB7133"/>
    <a:srgbClr val="F96FDB"/>
    <a:srgbClr val="FEE2F5"/>
    <a:srgbClr val="FFCC99"/>
    <a:srgbClr val="FFFF99"/>
    <a:srgbClr val="8195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F12AFB-7E0E-46A0-A096-CE7772C8464F}" v="55" dt="2024-05-24T08:56:34.357"/>
    <p1510:client id="{8779FED5-C7DA-4E04-ADB4-A14D95888A76}" v="1800" dt="2024-05-24T08:52:24.9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656"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2025/3/21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2025/3/21</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957776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2040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866293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88661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6"/>
            <a:ext cx="99060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9"/>
          <p:cNvSpPr>
            <a:spLocks noChangeArrowheads="1"/>
          </p:cNvSpPr>
          <p:nvPr userDrawn="1"/>
        </p:nvSpPr>
        <p:spPr bwMode="auto">
          <a:xfrm>
            <a:off x="1833299" y="3284539"/>
            <a:ext cx="8072702" cy="73025"/>
          </a:xfrm>
          <a:prstGeom prst="rect">
            <a:avLst/>
          </a:prstGeom>
          <a:solidFill>
            <a:srgbClr val="0066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6051551"/>
            <a:ext cx="2301081" cy="473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12"/>
          <p:cNvSpPr txBox="1">
            <a:spLocks noChangeArrowheads="1"/>
          </p:cNvSpPr>
          <p:nvPr userDrawn="1"/>
        </p:nvSpPr>
        <p:spPr bwMode="auto">
          <a:xfrm>
            <a:off x="1" y="6524625"/>
            <a:ext cx="364292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8" name="テキスト ボックス 18"/>
          <p:cNvSpPr txBox="1">
            <a:spLocks noChangeArrowheads="1"/>
          </p:cNvSpPr>
          <p:nvPr userDrawn="1"/>
        </p:nvSpPr>
        <p:spPr bwMode="auto">
          <a:xfrm>
            <a:off x="8659152" y="57151"/>
            <a:ext cx="1209013" cy="276999"/>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200" b="1"/>
              <a:t>【</a:t>
            </a:r>
            <a:r>
              <a:rPr lang="ja-JP" altLang="en-US" sz="1200" b="1"/>
              <a:t>機密性２</a:t>
            </a:r>
            <a:r>
              <a:rPr lang="en-US" altLang="ja-JP" sz="1200" b="1"/>
              <a:t>】</a:t>
            </a:r>
          </a:p>
        </p:txBody>
      </p:sp>
      <p:sp>
        <p:nvSpPr>
          <p:cNvPr id="3074"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9" name="Rectangle 4"/>
          <p:cNvSpPr>
            <a:spLocks noGrp="1" noChangeArrowheads="1"/>
          </p:cNvSpPr>
          <p:nvPr>
            <p:ph type="dt" sz="half" idx="10"/>
          </p:nvPr>
        </p:nvSpPr>
        <p:spPr/>
        <p:txBody>
          <a:bodyPr/>
          <a:lstStyle>
            <a:lvl1pPr>
              <a:defRPr/>
            </a:lvl1pPr>
          </a:lstStyle>
          <a:p>
            <a:pPr>
              <a:defRPr/>
            </a:pPr>
            <a:endParaRPr lang="en-US" altLang="ja-JP"/>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69741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54614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43843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87626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412873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173148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44191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138859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256408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526370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265911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図 13"/>
          <p:cNvPicPr>
            <a:picLocks noChangeAspect="1"/>
          </p:cNvPicPr>
          <p:nvPr userDrawn="1"/>
        </p:nvPicPr>
        <p:blipFill rotWithShape="1">
          <a:blip r:embed="rId13" cstate="print">
            <a:extLst>
              <a:ext uri="{28A0092B-C50C-407E-A947-70E740481C1C}">
                <a14:useLocalDpi xmlns:a14="http://schemas.microsoft.com/office/drawing/2010/main" val="0"/>
              </a:ext>
            </a:extLst>
          </a:blip>
          <a:srcRect t="61802" b="18136"/>
          <a:stretch/>
        </p:blipFill>
        <p:spPr>
          <a:xfrm>
            <a:off x="1" y="90"/>
            <a:ext cx="9906000" cy="910611"/>
          </a:xfrm>
          <a:prstGeom prst="rect">
            <a:avLst/>
          </a:prstGeom>
        </p:spPr>
      </p:pic>
      <p:sp>
        <p:nvSpPr>
          <p:cNvPr id="102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sp>
        <p:nvSpPr>
          <p:cNvPr id="1031" name="Rectangle 2"/>
          <p:cNvSpPr>
            <a:spLocks noGrp="1" noChangeArrowheads="1"/>
          </p:cNvSpPr>
          <p:nvPr>
            <p:ph type="title"/>
          </p:nvPr>
        </p:nvSpPr>
        <p:spPr bwMode="auto">
          <a:xfrm>
            <a:off x="1" y="0"/>
            <a:ext cx="5343393"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782278651"/>
      </p:ext>
    </p:extLst>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2843" y="3627413"/>
            <a:ext cx="9760313" cy="3116908"/>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000"/>
              </a:lnSpc>
              <a:spcBef>
                <a:spcPts val="600"/>
              </a:spcBef>
              <a:spcAft>
                <a:spcPct val="0"/>
              </a:spcAft>
              <a:buClrTx/>
              <a:buSzTx/>
              <a:buFontTx/>
              <a:buNone/>
              <a:tabLst/>
              <a:defRPr/>
            </a:pPr>
            <a:r>
              <a:rPr kumimoji="1" lang="ja-JP" altLang="en-US"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（地域交通に係る人材の現状・課題）</a:t>
            </a: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000"/>
              </a:lnSpc>
              <a:spcBef>
                <a:spcPts val="60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000"/>
              </a:lnSpc>
              <a:spcBef>
                <a:spcPts val="60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正方形/長方形 27"/>
          <p:cNvSpPr/>
          <p:nvPr/>
        </p:nvSpPr>
        <p:spPr>
          <a:xfrm>
            <a:off x="175087" y="3549332"/>
            <a:ext cx="1245750" cy="309491"/>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HGMaruGothicMPRO" charset="-128"/>
              </a:rPr>
              <a:t>現状・課題</a:t>
            </a:r>
          </a:p>
        </p:txBody>
      </p:sp>
      <p:sp>
        <p:nvSpPr>
          <p:cNvPr id="2" name="四角形吹き出し 50">
            <a:extLst>
              <a:ext uri="{FF2B5EF4-FFF2-40B4-BE49-F238E27FC236}">
                <a16:creationId xmlns:a16="http://schemas.microsoft.com/office/drawing/2014/main" id="{120F757B-711A-62A5-509A-C71B447F7694}"/>
              </a:ext>
            </a:extLst>
          </p:cNvPr>
          <p:cNvSpPr/>
          <p:nvPr/>
        </p:nvSpPr>
        <p:spPr>
          <a:xfrm>
            <a:off x="362526" y="-891511"/>
            <a:ext cx="2218441" cy="580093"/>
          </a:xfrm>
          <a:prstGeom prst="wedgeRectCallout">
            <a:avLst>
              <a:gd name="adj1" fmla="val -39704"/>
              <a:gd name="adj2" fmla="val 92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effectLst/>
                <a:latin typeface="Meiryo UI" panose="020B0604030504040204" pitchFamily="50" charset="-128"/>
                <a:ea typeface="Meiryo UI" panose="020B0604030504040204" pitchFamily="50" charset="-128"/>
              </a:rPr>
              <a:t>共創プラットフォームが取り組む事業の名称をカッコは削除し記載してください。</a:t>
            </a:r>
            <a:endParaRPr kumimoji="1"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FF0000"/>
                </a:solidFill>
                <a:effectLst/>
                <a:latin typeface="Meiryo UI" panose="020B0604030504040204" pitchFamily="50" charset="-128"/>
                <a:ea typeface="Meiryo UI" panose="020B0604030504040204" pitchFamily="50" charset="-128"/>
              </a:rPr>
              <a:t>（次スライド以降、同様）</a:t>
            </a:r>
            <a:endParaRPr lang="ja-JP" altLang="ja-JP" sz="1050">
              <a:solidFill>
                <a:srgbClr val="FF0000"/>
              </a:solidFill>
              <a:effectLst/>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5593CBE-78A6-230E-9EE2-23D532CB3D7F}"/>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4" name="テキスト ボックス 3">
            <a:extLst>
              <a:ext uri="{FF2B5EF4-FFF2-40B4-BE49-F238E27FC236}">
                <a16:creationId xmlns:a16="http://schemas.microsoft.com/office/drawing/2014/main" id="{56FF63F4-A185-9C39-DF91-1FAFABC1FBE9}"/>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5" name="テキスト ボックス 4">
            <a:extLst>
              <a:ext uri="{FF2B5EF4-FFF2-40B4-BE49-F238E27FC236}">
                <a16:creationId xmlns:a16="http://schemas.microsoft.com/office/drawing/2014/main" id="{B29A0E18-544D-21A4-857D-2AEBC29632E0}"/>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842B49F-2B33-0DEE-5C34-84EB7EC3DDCA}"/>
              </a:ext>
            </a:extLst>
          </p:cNvPr>
          <p:cNvSpPr/>
          <p:nvPr/>
        </p:nvSpPr>
        <p:spPr>
          <a:xfrm>
            <a:off x="65843" y="994129"/>
            <a:ext cx="9760313" cy="2510265"/>
          </a:xfrm>
          <a:prstGeom prst="rect">
            <a:avLst/>
          </a:prstGeom>
          <a:noFill/>
          <a:ln w="19050" cap="flat" cmpd="sng" algn="ctr">
            <a:solidFill>
              <a:schemeClr val="tx1"/>
            </a:solid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D83DB71A-5D51-B175-5C8F-D616B98E3458}"/>
              </a:ext>
            </a:extLst>
          </p:cNvPr>
          <p:cNvSpPr/>
          <p:nvPr/>
        </p:nvSpPr>
        <p:spPr>
          <a:xfrm>
            <a:off x="175087" y="811643"/>
            <a:ext cx="1607993"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lang="ja-JP" altLang="en-US" sz="1600" b="1" kern="0">
                <a:solidFill>
                  <a:prstClr val="white"/>
                </a:solidFill>
                <a:latin typeface="Meiryo UI" panose="020B0604030504040204" pitchFamily="50" charset="-128"/>
                <a:ea typeface="Meiryo UI" panose="020B0604030504040204" pitchFamily="50" charset="-128"/>
                <a:cs typeface="HGMaruGothicMPRO" charset="-128"/>
              </a:rPr>
              <a:t>事業の基礎情報</a:t>
            </a:r>
            <a:endPar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endParaRPr>
          </a:p>
        </p:txBody>
      </p:sp>
      <p:graphicFrame>
        <p:nvGraphicFramePr>
          <p:cNvPr id="10" name="表 11">
            <a:extLst>
              <a:ext uri="{FF2B5EF4-FFF2-40B4-BE49-F238E27FC236}">
                <a16:creationId xmlns:a16="http://schemas.microsoft.com/office/drawing/2014/main" id="{A82FE426-E551-2501-3425-A6990A42D5BB}"/>
              </a:ext>
            </a:extLst>
          </p:cNvPr>
          <p:cNvGraphicFramePr>
            <a:graphicFrameLocks noGrp="1"/>
          </p:cNvGraphicFramePr>
          <p:nvPr>
            <p:extLst>
              <p:ext uri="{D42A27DB-BD31-4B8C-83A1-F6EECF244321}">
                <p14:modId xmlns:p14="http://schemas.microsoft.com/office/powerpoint/2010/main" val="3864882902"/>
              </p:ext>
            </p:extLst>
          </p:nvPr>
        </p:nvGraphicFramePr>
        <p:xfrm>
          <a:off x="326364" y="1180581"/>
          <a:ext cx="9367232" cy="2268000"/>
        </p:xfrm>
        <a:graphic>
          <a:graphicData uri="http://schemas.openxmlformats.org/drawingml/2006/table">
            <a:tbl>
              <a:tblPr>
                <a:tableStyleId>{5C22544A-7EE6-4342-B048-85BDC9FD1C3A}</a:tableStyleId>
              </a:tblPr>
              <a:tblGrid>
                <a:gridCol w="1468596">
                  <a:extLst>
                    <a:ext uri="{9D8B030D-6E8A-4147-A177-3AD203B41FA5}">
                      <a16:colId xmlns:a16="http://schemas.microsoft.com/office/drawing/2014/main" val="2772054924"/>
                    </a:ext>
                  </a:extLst>
                </a:gridCol>
                <a:gridCol w="7898636">
                  <a:extLst>
                    <a:ext uri="{9D8B030D-6E8A-4147-A177-3AD203B41FA5}">
                      <a16:colId xmlns:a16="http://schemas.microsoft.com/office/drawing/2014/main" val="3538647029"/>
                    </a:ext>
                  </a:extLst>
                </a:gridCol>
              </a:tblGrid>
              <a:tr h="324000">
                <a:tc>
                  <a:txBody>
                    <a:bodyPr/>
                    <a:lstStyle/>
                    <a:p>
                      <a:r>
                        <a:rPr kumimoji="1" lang="ja-JP" altLang="en-US" sz="1400">
                          <a:latin typeface="Meiryo UI" panose="020B0604030504040204" pitchFamily="50" charset="-128"/>
                          <a:ea typeface="Meiryo UI" panose="020B0604030504040204" pitchFamily="50" charset="-128"/>
                        </a:rPr>
                        <a:t>事業実施地域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事業実施エリアが含まれる都道府県・市町村を記載（広域の場合、複数記載可）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4182809"/>
                  </a:ext>
                </a:extLst>
              </a:tr>
              <a:tr h="324000">
                <a:tc>
                  <a:txBody>
                    <a:bodyPr/>
                    <a:lstStyle/>
                    <a:p>
                      <a:r>
                        <a:rPr kumimoji="1" lang="ja-JP" altLang="en-US" sz="1400">
                          <a:latin typeface="Meiryo UI" panose="020B0604030504040204" pitchFamily="50" charset="-128"/>
                          <a:ea typeface="Meiryo UI" panose="020B0604030504040204" pitchFamily="50" charset="-128"/>
                        </a:rPr>
                        <a:t>人材育成の対象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育成のターゲットとする属性・層を具体的に記載</a:t>
                      </a:r>
                      <a:endParaRPr kumimoji="1" lang="en-US" altLang="ja-JP" sz="12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6890156"/>
                  </a:ext>
                </a:extLst>
              </a:tr>
              <a:tr h="324000">
                <a:tc>
                  <a:txBody>
                    <a:bodyPr/>
                    <a:lstStyle/>
                    <a:p>
                      <a:r>
                        <a:rPr kumimoji="1" lang="ja-JP" altLang="en-US" sz="1400">
                          <a:latin typeface="Meiryo UI" panose="020B0604030504040204" pitchFamily="50" charset="-128"/>
                          <a:ea typeface="Meiryo UI" panose="020B0604030504040204" pitchFamily="50" charset="-128"/>
                        </a:rPr>
                        <a:t>習得するスキル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a:latin typeface="Meiryo UI" panose="020B0604030504040204" pitchFamily="50" charset="-128"/>
                          <a:ea typeface="Meiryo UI" panose="020B0604030504040204" pitchFamily="50" charset="-128"/>
                        </a:rPr>
                        <a:t>交通に関する知見　・　データ活用のノウハウ　・　コーディネートスキル　</a:t>
                      </a:r>
                      <a:r>
                        <a:rPr kumimoji="1" lang="ja-JP" altLang="en-US" sz="1400">
                          <a:solidFill>
                            <a:srgbClr val="FF0000"/>
                          </a:solidFill>
                          <a:latin typeface="Meiryo UI" panose="020B0604030504040204" pitchFamily="50" charset="-128"/>
                          <a:ea typeface="Meiryo UI" panose="020B0604030504040204" pitchFamily="50" charset="-128"/>
                        </a:rPr>
                        <a:t>　</a:t>
                      </a: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該当する類型を記載（複数記載可））</a:t>
                      </a:r>
                      <a:endParaRPr kumimoji="1" lang="en-US" altLang="ja-JP" sz="14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5776737"/>
                  </a:ext>
                </a:extLst>
              </a:tr>
              <a:tr h="324000">
                <a:tc>
                  <a:txBody>
                    <a:bodyPr/>
                    <a:lstStyle/>
                    <a:p>
                      <a:r>
                        <a:rPr kumimoji="1" lang="ja-JP" altLang="en-US" sz="1400">
                          <a:latin typeface="Meiryo UI" panose="020B0604030504040204" pitchFamily="50" charset="-128"/>
                          <a:ea typeface="Meiryo UI" panose="020B0604030504040204" pitchFamily="50" charset="-128"/>
                        </a:rPr>
                        <a:t>人材育成の手法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latin typeface="Meiryo UI" panose="020B0604030504040204" pitchFamily="50" charset="-128"/>
                          <a:ea typeface="Meiryo UI" panose="020B0604030504040204" pitchFamily="50" charset="-128"/>
                        </a:rPr>
                        <a:t>講義、ワークショップ、フィールドワーク等、どのような手法・形式で人材育成を行うか記載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2961103"/>
                  </a:ext>
                </a:extLst>
              </a:tr>
              <a:tr h="324000">
                <a:tc>
                  <a:txBody>
                    <a:bodyPr/>
                    <a:lstStyle/>
                    <a:p>
                      <a:r>
                        <a:rPr kumimoji="1" lang="ja-JP" altLang="en-US" sz="1400">
                          <a:latin typeface="Meiryo UI" panose="020B0604030504040204" pitchFamily="50" charset="-128"/>
                          <a:ea typeface="Meiryo UI" panose="020B0604030504040204" pitchFamily="50" charset="-128"/>
                        </a:rPr>
                        <a:t>人材育成の内容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目的とするスキルを習得するため、どのような内容の事業を行うか記載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233329"/>
                  </a:ext>
                </a:extLst>
              </a:tr>
              <a:tr h="324000">
                <a:tc>
                  <a:txBody>
                    <a:bodyPr/>
                    <a:lstStyle/>
                    <a:p>
                      <a:r>
                        <a:rPr kumimoji="1" lang="ja-JP" altLang="en-US" sz="1400">
                          <a:latin typeface="Meiryo UI" panose="020B0604030504040204" pitchFamily="50" charset="-128"/>
                          <a:ea typeface="Meiryo UI" panose="020B0604030504040204" pitchFamily="50" charset="-128"/>
                        </a:rPr>
                        <a:t>想定受講人数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講義・ワークショップ等を受講する人数（セミナーの総参加者数等）を記載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8167167"/>
                  </a:ext>
                </a:extLst>
              </a:tr>
              <a:tr h="324000">
                <a:tc>
                  <a:txBody>
                    <a:bodyPr/>
                    <a:lstStyle/>
                    <a:p>
                      <a:r>
                        <a:rPr kumimoji="1" lang="ja-JP" altLang="en-US" sz="1400">
                          <a:latin typeface="Meiryo UI" panose="020B0604030504040204" pitchFamily="50" charset="-128"/>
                          <a:ea typeface="Meiryo UI" panose="020B0604030504040204" pitchFamily="50" charset="-128"/>
                        </a:rPr>
                        <a:t>想定育成人数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人材育成効果が波及すると想定される人数（モビリティ人材となる人数）を記載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014317"/>
                  </a:ext>
                </a:extLst>
              </a:tr>
            </a:tbl>
          </a:graphicData>
        </a:graphic>
      </p:graphicFrame>
      <p:sp>
        <p:nvSpPr>
          <p:cNvPr id="11" name="四角形吹き出し 38">
            <a:extLst>
              <a:ext uri="{FF2B5EF4-FFF2-40B4-BE49-F238E27FC236}">
                <a16:creationId xmlns:a16="http://schemas.microsoft.com/office/drawing/2014/main" id="{0AC4A1D0-1EF0-FD73-BBB6-A8B1CCEE2F89}"/>
              </a:ext>
            </a:extLst>
          </p:cNvPr>
          <p:cNvSpPr/>
          <p:nvPr/>
        </p:nvSpPr>
        <p:spPr>
          <a:xfrm>
            <a:off x="10142977" y="175846"/>
            <a:ext cx="2799299" cy="710417"/>
          </a:xfrm>
          <a:prstGeom prst="wedgeRectCallout">
            <a:avLst>
              <a:gd name="adj1" fmla="val -60605"/>
              <a:gd name="adj2" fmla="val 1865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00B050"/>
                </a:solidFill>
                <a:effectLst/>
                <a:latin typeface="Meiryo UI" panose="020B0604030504040204" pitchFamily="50" charset="-128"/>
                <a:ea typeface="Meiryo UI" panose="020B0604030504040204" pitchFamily="50" charset="-128"/>
              </a:rPr>
              <a:t>事業主体</a:t>
            </a:r>
            <a:r>
              <a:rPr kumimoji="1" lang="ja-JP" altLang="en-US" sz="1050">
                <a:solidFill>
                  <a:srgbClr val="FF0000"/>
                </a:solidFill>
                <a:effectLst/>
                <a:latin typeface="Meiryo UI" panose="020B0604030504040204" pitchFamily="50" charset="-128"/>
                <a:ea typeface="Meiryo UI" panose="020B0604030504040204" pitchFamily="50" charset="-128"/>
              </a:rPr>
              <a:t>の名称をカッコは削除し、</a:t>
            </a:r>
            <a:r>
              <a:rPr lang="ja-JP" altLang="en-US" sz="1050">
                <a:solidFill>
                  <a:srgbClr val="FF0000"/>
                </a:solidFill>
                <a:effectLst/>
                <a:latin typeface="Meiryo UI" panose="020B0604030504040204" pitchFamily="50" charset="-128"/>
                <a:ea typeface="Meiryo UI" panose="020B0604030504040204" pitchFamily="50" charset="-128"/>
              </a:rPr>
              <a:t>記載してください。（次スライド以降、同様）</a:t>
            </a:r>
            <a:endParaRPr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00B050"/>
                </a:solidFill>
                <a:effectLst/>
                <a:latin typeface="Meiryo UI" panose="020B0604030504040204" pitchFamily="50" charset="-128"/>
                <a:ea typeface="Meiryo UI" panose="020B0604030504040204" pitchFamily="50" charset="-128"/>
              </a:rPr>
              <a:t>応募様式</a:t>
            </a:r>
            <a:r>
              <a:rPr lang="ja-JP" altLang="en-US" sz="1050">
                <a:solidFill>
                  <a:srgbClr val="00B050"/>
                </a:solidFill>
                <a:latin typeface="Meiryo UI" panose="020B0604030504040204" pitchFamily="50" charset="-128"/>
                <a:ea typeface="Meiryo UI" panose="020B0604030504040204" pitchFamily="50" charset="-128"/>
              </a:rPr>
              <a:t>イ</a:t>
            </a:r>
            <a:r>
              <a:rPr lang="ja-JP" altLang="en-US" sz="1050">
                <a:solidFill>
                  <a:srgbClr val="00B050"/>
                </a:solidFill>
                <a:effectLst/>
                <a:latin typeface="Meiryo UI" panose="020B0604030504040204" pitchFamily="50" charset="-128"/>
                <a:ea typeface="Meiryo UI" panose="020B0604030504040204" pitchFamily="50" charset="-128"/>
              </a:rPr>
              <a:t>ー１の「</a:t>
            </a:r>
            <a:r>
              <a:rPr lang="ja-JP" altLang="en-US" sz="1050">
                <a:solidFill>
                  <a:srgbClr val="00B050"/>
                </a:solidFill>
                <a:latin typeface="Meiryo UI" panose="020B0604030504040204" pitchFamily="50" charset="-128"/>
                <a:ea typeface="Meiryo UI" panose="020B0604030504040204" pitchFamily="50" charset="-128"/>
              </a:rPr>
              <a:t>事業主体</a:t>
            </a:r>
            <a:r>
              <a:rPr lang="ja-JP" altLang="en-US" sz="1050">
                <a:solidFill>
                  <a:srgbClr val="00B050"/>
                </a:solidFill>
                <a:effectLst/>
                <a:latin typeface="Meiryo UI" panose="020B0604030504040204" pitchFamily="50" charset="-128"/>
                <a:ea typeface="Meiryo UI" panose="020B0604030504040204" pitchFamily="50" charset="-128"/>
              </a:rPr>
              <a:t>の名称」と一致させてください。</a:t>
            </a:r>
            <a:endParaRPr lang="ja-JP" altLang="ja-JP" sz="1050">
              <a:solidFill>
                <a:srgbClr val="00B050"/>
              </a:solidFill>
              <a:effectLst/>
              <a:latin typeface="Meiryo UI" panose="020B0604030504040204" pitchFamily="50" charset="-128"/>
              <a:ea typeface="Meiryo UI" panose="020B0604030504040204" pitchFamily="50" charset="-128"/>
            </a:endParaRPr>
          </a:p>
          <a:p>
            <a:endParaRPr lang="ja-JP" altLang="ja-JP" sz="1050">
              <a:solidFill>
                <a:srgbClr val="FF0000"/>
              </a:solidFill>
              <a:effectLst/>
              <a:latin typeface="Meiryo UI" panose="020B0604030504040204" pitchFamily="50" charset="-128"/>
              <a:ea typeface="Meiryo UI" panose="020B0604030504040204" pitchFamily="50" charset="-128"/>
            </a:endParaRPr>
          </a:p>
        </p:txBody>
      </p:sp>
      <p:sp>
        <p:nvSpPr>
          <p:cNvPr id="13" name="四角形吹き出し 38">
            <a:extLst>
              <a:ext uri="{FF2B5EF4-FFF2-40B4-BE49-F238E27FC236}">
                <a16:creationId xmlns:a16="http://schemas.microsoft.com/office/drawing/2014/main" id="{3D8A53B6-52AD-E087-6D75-D2D8C2DCB3C4}"/>
              </a:ext>
            </a:extLst>
          </p:cNvPr>
          <p:cNvSpPr/>
          <p:nvPr/>
        </p:nvSpPr>
        <p:spPr>
          <a:xfrm>
            <a:off x="10142978" y="1010899"/>
            <a:ext cx="2734822" cy="856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effectLst/>
                <a:latin typeface="Meiryo UI" panose="020B0604030504040204" pitchFamily="50" charset="-128"/>
                <a:ea typeface="Meiryo UI" panose="020B0604030504040204" pitchFamily="50" charset="-128"/>
              </a:rPr>
              <a:t>様式内の説明文（赤字）は、</a:t>
            </a:r>
            <a:r>
              <a:rPr kumimoji="1" lang="ja-JP" altLang="en-US" sz="1050" b="1" u="sng">
                <a:solidFill>
                  <a:srgbClr val="FF0000"/>
                </a:solidFill>
                <a:effectLst/>
                <a:latin typeface="Meiryo UI" panose="020B0604030504040204" pitchFamily="50" charset="-128"/>
                <a:ea typeface="Meiryo UI" panose="020B0604030504040204" pitchFamily="50" charset="-128"/>
              </a:rPr>
              <a:t>記入に際し削除してください</a:t>
            </a:r>
            <a:r>
              <a:rPr lang="ja-JP" altLang="en-US" sz="1050">
                <a:solidFill>
                  <a:srgbClr val="FF0000"/>
                </a:solidFill>
                <a:effectLst/>
                <a:latin typeface="Meiryo UI" panose="020B0604030504040204" pitchFamily="50" charset="-128"/>
                <a:ea typeface="Meiryo UI" panose="020B0604030504040204" pitchFamily="50" charset="-128"/>
              </a:rPr>
              <a:t>。</a:t>
            </a:r>
            <a:endParaRPr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FF0000"/>
                </a:solidFill>
                <a:latin typeface="Meiryo UI" panose="020B0604030504040204" pitchFamily="50" charset="-128"/>
                <a:ea typeface="Meiryo UI" panose="020B0604030504040204" pitchFamily="50" charset="-128"/>
              </a:rPr>
              <a:t>書式やフォントサイズは変更せず、黒字で記入すること。</a:t>
            </a:r>
            <a:r>
              <a:rPr lang="ja-JP" altLang="en-US" sz="1050">
                <a:solidFill>
                  <a:srgbClr val="FF0000"/>
                </a:solidFill>
                <a:effectLst/>
                <a:latin typeface="Meiryo UI" panose="020B0604030504040204" pitchFamily="50" charset="-128"/>
                <a:ea typeface="Meiryo UI" panose="020B0604030504040204" pitchFamily="50" charset="-128"/>
              </a:rPr>
              <a:t>（次スライド以降、同様）</a:t>
            </a:r>
            <a:endParaRPr lang="en-US" altLang="ja-JP" sz="1050">
              <a:solidFill>
                <a:srgbClr val="FF0000"/>
              </a:solidFill>
              <a:effectLst/>
              <a:latin typeface="Meiryo UI" panose="020B0604030504040204" pitchFamily="50" charset="-128"/>
              <a:ea typeface="Meiryo UI" panose="020B0604030504040204" pitchFamily="50" charset="-128"/>
            </a:endParaRPr>
          </a:p>
        </p:txBody>
      </p:sp>
      <p:graphicFrame>
        <p:nvGraphicFramePr>
          <p:cNvPr id="17" name="表 10">
            <a:extLst>
              <a:ext uri="{FF2B5EF4-FFF2-40B4-BE49-F238E27FC236}">
                <a16:creationId xmlns:a16="http://schemas.microsoft.com/office/drawing/2014/main" id="{6C68FF99-0F21-CD5D-0BC2-FB0367B6B08B}"/>
              </a:ext>
            </a:extLst>
          </p:cNvPr>
          <p:cNvGraphicFramePr>
            <a:graphicFrameLocks noGrp="1"/>
          </p:cNvGraphicFramePr>
          <p:nvPr>
            <p:extLst>
              <p:ext uri="{D42A27DB-BD31-4B8C-83A1-F6EECF244321}">
                <p14:modId xmlns:p14="http://schemas.microsoft.com/office/powerpoint/2010/main" val="1900218498"/>
              </p:ext>
            </p:extLst>
          </p:nvPr>
        </p:nvGraphicFramePr>
        <p:xfrm>
          <a:off x="232914" y="6046357"/>
          <a:ext cx="3398693" cy="566915"/>
        </p:xfrm>
        <a:graphic>
          <a:graphicData uri="http://schemas.openxmlformats.org/drawingml/2006/table">
            <a:tbl>
              <a:tblPr firstRow="1" bandRow="1">
                <a:tableStyleId>{5C22544A-7EE6-4342-B048-85BDC9FD1C3A}</a:tableStyleId>
              </a:tblPr>
              <a:tblGrid>
                <a:gridCol w="1447973">
                  <a:extLst>
                    <a:ext uri="{9D8B030D-6E8A-4147-A177-3AD203B41FA5}">
                      <a16:colId xmlns:a16="http://schemas.microsoft.com/office/drawing/2014/main" val="236038760"/>
                    </a:ext>
                  </a:extLst>
                </a:gridCol>
                <a:gridCol w="1950720">
                  <a:extLst>
                    <a:ext uri="{9D8B030D-6E8A-4147-A177-3AD203B41FA5}">
                      <a16:colId xmlns:a16="http://schemas.microsoft.com/office/drawing/2014/main" val="2952861793"/>
                    </a:ext>
                  </a:extLst>
                </a:gridCol>
              </a:tblGrid>
              <a:tr h="566915">
                <a:tc>
                  <a:txBody>
                    <a:bodyPr/>
                    <a:lstStyle/>
                    <a:p>
                      <a:r>
                        <a:rPr kumimoji="1" lang="ja-JP" altLang="en-US" sz="1200">
                          <a:solidFill>
                            <a:schemeClr val="bg1"/>
                          </a:solidFill>
                          <a:latin typeface="Meiryo UI" panose="020B0604030504040204" pitchFamily="50" charset="-128"/>
                          <a:ea typeface="Meiryo UI" panose="020B0604030504040204" pitchFamily="50" charset="-128"/>
                        </a:rPr>
                        <a:t>運輸局・運輸支局への事前相談</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相談先を記載</a:t>
                      </a:r>
                      <a:endParaRPr kumimoji="1" lang="en-US" altLang="ja-JP" sz="1000" b="0">
                        <a:solidFill>
                          <a:srgbClr val="FF0000"/>
                        </a:solidFill>
                        <a:latin typeface="Meiryo UI" panose="020B0604030504040204" pitchFamily="50" charset="-128"/>
                        <a:ea typeface="Meiryo UI" panose="020B0604030504040204" pitchFamily="50" charset="-128"/>
                      </a:endParaRPr>
                    </a:p>
                    <a:p>
                      <a:r>
                        <a:rPr kumimoji="1" lang="ja-JP" altLang="en-US" sz="1000" b="0">
                          <a:solidFill>
                            <a:srgbClr val="FF0000"/>
                          </a:solidFill>
                          <a:latin typeface="Meiryo UI" panose="020B0604030504040204" pitchFamily="50" charset="-128"/>
                          <a:ea typeface="Meiryo UI" panose="020B0604030504040204" pitchFamily="50" charset="-128"/>
                        </a:rPr>
                        <a:t>（○○運輸局等）</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3285390"/>
                  </a:ext>
                </a:extLst>
              </a:tr>
            </a:tbl>
          </a:graphicData>
        </a:graphic>
      </p:graphicFrame>
      <p:graphicFrame>
        <p:nvGraphicFramePr>
          <p:cNvPr id="19" name="表 18">
            <a:extLst>
              <a:ext uri="{FF2B5EF4-FFF2-40B4-BE49-F238E27FC236}">
                <a16:creationId xmlns:a16="http://schemas.microsoft.com/office/drawing/2014/main" id="{0BBCD06B-4774-6C5C-4AC6-CFEFFB1A59D7}"/>
              </a:ext>
            </a:extLst>
          </p:cNvPr>
          <p:cNvGraphicFramePr>
            <a:graphicFrameLocks noGrp="1"/>
          </p:cNvGraphicFramePr>
          <p:nvPr>
            <p:extLst>
              <p:ext uri="{D42A27DB-BD31-4B8C-83A1-F6EECF244321}">
                <p14:modId xmlns:p14="http://schemas.microsoft.com/office/powerpoint/2010/main" val="1783640260"/>
              </p:ext>
            </p:extLst>
          </p:nvPr>
        </p:nvGraphicFramePr>
        <p:xfrm>
          <a:off x="3704938" y="6046357"/>
          <a:ext cx="6054887" cy="568798"/>
        </p:xfrm>
        <a:graphic>
          <a:graphicData uri="http://schemas.openxmlformats.org/drawingml/2006/table">
            <a:tbl>
              <a:tblPr firstRow="1" bandRow="1">
                <a:tableStyleId>{5C22544A-7EE6-4342-B048-85BDC9FD1C3A}</a:tableStyleId>
              </a:tblPr>
              <a:tblGrid>
                <a:gridCol w="1998013">
                  <a:extLst>
                    <a:ext uri="{9D8B030D-6E8A-4147-A177-3AD203B41FA5}">
                      <a16:colId xmlns:a16="http://schemas.microsoft.com/office/drawing/2014/main" val="236038760"/>
                    </a:ext>
                  </a:extLst>
                </a:gridCol>
                <a:gridCol w="609375">
                  <a:extLst>
                    <a:ext uri="{9D8B030D-6E8A-4147-A177-3AD203B41FA5}">
                      <a16:colId xmlns:a16="http://schemas.microsoft.com/office/drawing/2014/main" val="1025906293"/>
                    </a:ext>
                  </a:extLst>
                </a:gridCol>
                <a:gridCol w="3447499">
                  <a:extLst>
                    <a:ext uri="{9D8B030D-6E8A-4147-A177-3AD203B41FA5}">
                      <a16:colId xmlns:a16="http://schemas.microsoft.com/office/drawing/2014/main" val="350667867"/>
                    </a:ext>
                  </a:extLst>
                </a:gridCol>
              </a:tblGrid>
              <a:tr h="568798">
                <a:tc>
                  <a:txBody>
                    <a:bodyPr/>
                    <a:lstStyle/>
                    <a:p>
                      <a:r>
                        <a:rPr kumimoji="1" lang="ja-JP" altLang="en-US" sz="1100" dirty="0">
                          <a:solidFill>
                            <a:schemeClr val="bg1"/>
                          </a:solidFill>
                          <a:latin typeface="Meiryo UI" panose="020B0604030504040204" pitchFamily="50" charset="-128"/>
                          <a:ea typeface="Meiryo UI" panose="020B0604030504040204" pitchFamily="50" charset="-128"/>
                        </a:rPr>
                        <a:t>令和５・</a:t>
                      </a:r>
                      <a:r>
                        <a:rPr kumimoji="1" lang="en-US" altLang="ja-JP" sz="1100" dirty="0">
                          <a:solidFill>
                            <a:schemeClr val="bg1"/>
                          </a:solidFill>
                          <a:latin typeface="Meiryo UI" panose="020B0604030504040204" pitchFamily="50" charset="-128"/>
                          <a:ea typeface="Meiryo UI" panose="020B0604030504040204" pitchFamily="50" charset="-128"/>
                        </a:rPr>
                        <a:t>6</a:t>
                      </a:r>
                      <a:r>
                        <a:rPr kumimoji="1" lang="ja-JP" altLang="en-US" sz="1100" dirty="0">
                          <a:solidFill>
                            <a:schemeClr val="bg1"/>
                          </a:solidFill>
                          <a:latin typeface="Meiryo UI" panose="020B0604030504040204" pitchFamily="50" charset="-128"/>
                          <a:ea typeface="Meiryo UI" panose="020B0604030504040204" pitchFamily="50" charset="-128"/>
                        </a:rPr>
                        <a:t>年度共創モデル</a:t>
                      </a:r>
                      <a:endParaRPr kumimoji="1" lang="en-US" altLang="ja-JP" sz="1100" dirty="0">
                        <a:solidFill>
                          <a:schemeClr val="bg1"/>
                        </a:solidFill>
                        <a:latin typeface="Meiryo UI" panose="020B0604030504040204" pitchFamily="50" charset="-128"/>
                        <a:ea typeface="Meiryo UI" panose="020B0604030504040204" pitchFamily="50" charset="-128"/>
                      </a:endParaRPr>
                    </a:p>
                    <a:p>
                      <a:r>
                        <a:rPr kumimoji="1" lang="ja-JP" altLang="en-US" sz="1100" dirty="0">
                          <a:solidFill>
                            <a:schemeClr val="bg1"/>
                          </a:solidFill>
                          <a:latin typeface="Meiryo UI" panose="020B0604030504040204" pitchFamily="50" charset="-128"/>
                          <a:ea typeface="Meiryo UI" panose="020B0604030504040204" pitchFamily="50" charset="-128"/>
                        </a:rPr>
                        <a:t>実証プロジェクトの補助有無</a:t>
                      </a:r>
                      <a:endParaRPr kumimoji="1" lang="en-US" altLang="ja-JP" sz="1100" dirty="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000" b="0" dirty="0">
                          <a:solidFill>
                            <a:srgbClr val="FF0000"/>
                          </a:solidFill>
                          <a:latin typeface="Meiryo UI" panose="020B0604030504040204" pitchFamily="50" charset="-128"/>
                          <a:ea typeface="Meiryo UI" panose="020B0604030504040204" pitchFamily="50" charset="-128"/>
                        </a:rPr>
                        <a:t>有・無を記載</a:t>
                      </a:r>
                      <a:endParaRPr kumimoji="1" lang="en-US" altLang="ja-JP" sz="1000" b="0" dirty="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b="0" dirty="0">
                          <a:solidFill>
                            <a:srgbClr val="FF0000"/>
                          </a:solidFill>
                          <a:latin typeface="Meiryo UI" panose="020B0604030504040204" pitchFamily="50" charset="-128"/>
                          <a:ea typeface="Meiryo UI" panose="020B0604030504040204" pitchFamily="50" charset="-128"/>
                        </a:rPr>
                        <a:t>「有」の場合、令和５年度の実績・効果を定量的に記載したうえで、発展させて取り組む内容を具体的に記載してください。</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285390"/>
                  </a:ext>
                </a:extLst>
              </a:tr>
            </a:tbl>
          </a:graphicData>
        </a:graphic>
      </p:graphicFrame>
      <p:sp>
        <p:nvSpPr>
          <p:cNvPr id="27" name="正方形/長方形 26">
            <a:extLst>
              <a:ext uri="{FF2B5EF4-FFF2-40B4-BE49-F238E27FC236}">
                <a16:creationId xmlns:a16="http://schemas.microsoft.com/office/drawing/2014/main" id="{191CC531-4806-E872-E620-D6EBF5B81438}"/>
              </a:ext>
            </a:extLst>
          </p:cNvPr>
          <p:cNvSpPr/>
          <p:nvPr/>
        </p:nvSpPr>
        <p:spPr>
          <a:xfrm>
            <a:off x="134846" y="4036142"/>
            <a:ext cx="9575946" cy="868957"/>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○どのような交通の課題を解決するために、どのようなスキルを持った人材が不足しているのかを記載してください。なお、必要とされるスキルについては、具体的な　</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　 スキルレベル等についても記載してください。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○（補助事業の活用有無に関わらず）継続して取り組む事業である場合、事業開始年のほか、過年度の事業で得られた課題についても触れて記載してくだ　</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　 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682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0339" y="1016743"/>
            <a:ext cx="9760313" cy="5735197"/>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（事業の概要）</a:t>
            </a: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189154" y="843378"/>
            <a:ext cx="1296000"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取組の概要</a:t>
            </a:r>
          </a:p>
        </p:txBody>
      </p:sp>
      <p:sp>
        <p:nvSpPr>
          <p:cNvPr id="2" name="テキスト ボックス 1">
            <a:extLst>
              <a:ext uri="{FF2B5EF4-FFF2-40B4-BE49-F238E27FC236}">
                <a16:creationId xmlns:a16="http://schemas.microsoft.com/office/drawing/2014/main" id="{5381063A-16AC-C911-A4DC-08D34B6B1734}"/>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6CD784DA-6683-C82E-034A-040513115CF0}"/>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7" name="正方形/長方形 6">
            <a:extLst>
              <a:ext uri="{FF2B5EF4-FFF2-40B4-BE49-F238E27FC236}">
                <a16:creationId xmlns:a16="http://schemas.microsoft.com/office/drawing/2014/main" id="{D9CCA2AE-883A-84DC-A926-EA4D5EBE5D4E}"/>
              </a:ext>
            </a:extLst>
          </p:cNvPr>
          <p:cNvSpPr/>
          <p:nvPr/>
        </p:nvSpPr>
        <p:spPr>
          <a:xfrm>
            <a:off x="193232" y="1467363"/>
            <a:ext cx="9637420" cy="143585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〇事業目的達成のため、どのようなプログラムを構築するか記載してください。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○受講者から受講料を徴収する等、育成対象者の意欲的な取組を促進する場合は、当該内容を記載してください。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0D05B2E8-6AB8-20D1-2166-4C0D68365669}"/>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endParaRPr>
          </a:p>
        </p:txBody>
      </p:sp>
      <p:sp>
        <p:nvSpPr>
          <p:cNvPr id="6" name="正方形/長方形 5">
            <a:extLst>
              <a:ext uri="{FF2B5EF4-FFF2-40B4-BE49-F238E27FC236}">
                <a16:creationId xmlns:a16="http://schemas.microsoft.com/office/drawing/2014/main" id="{A2328D06-93E5-C4DF-920D-70622C92B0BC}"/>
              </a:ext>
            </a:extLst>
          </p:cNvPr>
          <p:cNvSpPr/>
          <p:nvPr/>
        </p:nvSpPr>
        <p:spPr>
          <a:xfrm>
            <a:off x="193232" y="3928769"/>
            <a:ext cx="9637420" cy="310220"/>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en-US" altLang="ja-JP"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プログラム実施に必要な関係者がいる場合、下記に具体的に記載してください。</a:t>
            </a:r>
            <a:endParaRPr kumimoji="1" lang="en-US" altLang="ja-JP" sz="1000" b="1" kern="0">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9" name="表 8">
            <a:extLst>
              <a:ext uri="{FF2B5EF4-FFF2-40B4-BE49-F238E27FC236}">
                <a16:creationId xmlns:a16="http://schemas.microsoft.com/office/drawing/2014/main" id="{0A6267A4-57DA-A767-3298-DE6B7711422B}"/>
              </a:ext>
            </a:extLst>
          </p:cNvPr>
          <p:cNvGraphicFramePr>
            <a:graphicFrameLocks noGrp="1"/>
          </p:cNvGraphicFramePr>
          <p:nvPr>
            <p:extLst>
              <p:ext uri="{D42A27DB-BD31-4B8C-83A1-F6EECF244321}">
                <p14:modId xmlns:p14="http://schemas.microsoft.com/office/powerpoint/2010/main" val="1842616803"/>
              </p:ext>
            </p:extLst>
          </p:nvPr>
        </p:nvGraphicFramePr>
        <p:xfrm>
          <a:off x="232259" y="5843869"/>
          <a:ext cx="9504000" cy="792000"/>
        </p:xfrm>
        <a:graphic>
          <a:graphicData uri="http://schemas.openxmlformats.org/drawingml/2006/table">
            <a:tbl>
              <a:tblPr firstRow="1" bandRow="1">
                <a:tableStyleId>{5C22544A-7EE6-4342-B048-85BDC9FD1C3A}</a:tableStyleId>
              </a:tblPr>
              <a:tblGrid>
                <a:gridCol w="2664000">
                  <a:extLst>
                    <a:ext uri="{9D8B030D-6E8A-4147-A177-3AD203B41FA5}">
                      <a16:colId xmlns:a16="http://schemas.microsoft.com/office/drawing/2014/main" val="236038760"/>
                    </a:ext>
                  </a:extLst>
                </a:gridCol>
                <a:gridCol w="864000">
                  <a:extLst>
                    <a:ext uri="{9D8B030D-6E8A-4147-A177-3AD203B41FA5}">
                      <a16:colId xmlns:a16="http://schemas.microsoft.com/office/drawing/2014/main" val="1025906293"/>
                    </a:ext>
                  </a:extLst>
                </a:gridCol>
                <a:gridCol w="5976000">
                  <a:extLst>
                    <a:ext uri="{9D8B030D-6E8A-4147-A177-3AD203B41FA5}">
                      <a16:colId xmlns:a16="http://schemas.microsoft.com/office/drawing/2014/main" val="350667867"/>
                    </a:ext>
                  </a:extLst>
                </a:gridCol>
              </a:tblGrid>
              <a:tr h="792000">
                <a:tc>
                  <a:txBody>
                    <a:bodyPr/>
                    <a:lstStyle/>
                    <a:p>
                      <a:r>
                        <a:rPr kumimoji="1" lang="ja-JP" altLang="en-US" sz="1000">
                          <a:solidFill>
                            <a:schemeClr val="bg1"/>
                          </a:solidFill>
                          <a:latin typeface="Meiryo UI" panose="020B0604030504040204" pitchFamily="50" charset="-128"/>
                          <a:ea typeface="Meiryo UI" panose="020B0604030504040204" pitchFamily="50" charset="-128"/>
                        </a:rPr>
                        <a:t>事業主体において、これまで同種の育成事業に取り組んだ実績の有無</a:t>
                      </a:r>
                      <a:endParaRPr kumimoji="1" lang="en-US" altLang="ja-JP" sz="10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000" b="0">
                          <a:solidFill>
                            <a:srgbClr val="FF0000"/>
                          </a:solidFill>
                          <a:latin typeface="Meiryo UI" panose="020B0604030504040204" pitchFamily="50" charset="-128"/>
                          <a:ea typeface="Meiryo UI" panose="020B0604030504040204" pitchFamily="50" charset="-128"/>
                        </a:rPr>
                        <a:t>有・無</a:t>
                      </a:r>
                      <a:endParaRPr kumimoji="1" lang="en-US" altLang="ja-JP" sz="1000" b="0">
                        <a:solidFill>
                          <a:srgbClr val="FF0000"/>
                        </a:solidFill>
                        <a:latin typeface="Meiryo UI" panose="020B0604030504040204" pitchFamily="50" charset="-128"/>
                        <a:ea typeface="Meiryo UI" panose="020B0604030504040204" pitchFamily="50" charset="-128"/>
                      </a:endParaRPr>
                    </a:p>
                    <a:p>
                      <a:pPr algn="ctr"/>
                      <a:r>
                        <a:rPr kumimoji="1" lang="ja-JP" altLang="en-US" sz="1000" b="0">
                          <a:solidFill>
                            <a:srgbClr val="FF0000"/>
                          </a:solidFill>
                          <a:latin typeface="Meiryo UI" panose="020B0604030504040204" pitchFamily="50" charset="-128"/>
                          <a:ea typeface="Meiryo UI" panose="020B0604030504040204" pitchFamily="50" charset="-128"/>
                        </a:rPr>
                        <a:t>を記載</a:t>
                      </a:r>
                      <a:endParaRPr kumimoji="1" lang="en-US" altLang="ja-JP" sz="1000" b="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「有」の場合、その実績および当該事業の成果について記載してください。</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285390"/>
                  </a:ext>
                </a:extLst>
              </a:tr>
            </a:tbl>
          </a:graphicData>
        </a:graphic>
      </p:graphicFrame>
      <p:graphicFrame>
        <p:nvGraphicFramePr>
          <p:cNvPr id="4" name="表 3">
            <a:extLst>
              <a:ext uri="{FF2B5EF4-FFF2-40B4-BE49-F238E27FC236}">
                <a16:creationId xmlns:a16="http://schemas.microsoft.com/office/drawing/2014/main" id="{925AE94D-2C52-5556-A9C3-9674F32C49C6}"/>
              </a:ext>
            </a:extLst>
          </p:cNvPr>
          <p:cNvGraphicFramePr>
            <a:graphicFrameLocks noGrp="1"/>
          </p:cNvGraphicFramePr>
          <p:nvPr>
            <p:extLst>
              <p:ext uri="{D42A27DB-BD31-4B8C-83A1-F6EECF244321}">
                <p14:modId xmlns:p14="http://schemas.microsoft.com/office/powerpoint/2010/main" val="2705829982"/>
              </p:ext>
            </p:extLst>
          </p:nvPr>
        </p:nvGraphicFramePr>
        <p:xfrm>
          <a:off x="232258" y="4159000"/>
          <a:ext cx="9504000" cy="1584000"/>
        </p:xfrm>
        <a:graphic>
          <a:graphicData uri="http://schemas.openxmlformats.org/drawingml/2006/table">
            <a:tbl>
              <a:tblPr firstRow="1" bandRow="1">
                <a:tableStyleId>{5C22544A-7EE6-4342-B048-85BDC9FD1C3A}</a:tableStyleId>
              </a:tblPr>
              <a:tblGrid>
                <a:gridCol w="3240000">
                  <a:extLst>
                    <a:ext uri="{9D8B030D-6E8A-4147-A177-3AD203B41FA5}">
                      <a16:colId xmlns:a16="http://schemas.microsoft.com/office/drawing/2014/main" val="236038760"/>
                    </a:ext>
                  </a:extLst>
                </a:gridCol>
                <a:gridCol w="6264000">
                  <a:extLst>
                    <a:ext uri="{9D8B030D-6E8A-4147-A177-3AD203B41FA5}">
                      <a16:colId xmlns:a16="http://schemas.microsoft.com/office/drawing/2014/main" val="1025906293"/>
                    </a:ext>
                  </a:extLst>
                </a:gridCol>
              </a:tblGrid>
              <a:tr h="288000">
                <a:tc>
                  <a:txBody>
                    <a:bodyPr/>
                    <a:lstStyle/>
                    <a:p>
                      <a:pPr algn="ctr"/>
                      <a:r>
                        <a:rPr kumimoji="1" lang="ja-JP" altLang="en-US" sz="1000">
                          <a:solidFill>
                            <a:schemeClr val="bg1"/>
                          </a:solidFill>
                          <a:latin typeface="Meiryo UI" panose="020B0604030504040204" pitchFamily="50" charset="-128"/>
                          <a:ea typeface="Meiryo UI" panose="020B0604030504040204" pitchFamily="50" charset="-128"/>
                        </a:rPr>
                        <a:t>プログラム実施に必要な関係者</a:t>
                      </a:r>
                      <a:endParaRPr kumimoji="1" lang="en-US" altLang="ja-JP" sz="10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000">
                          <a:solidFill>
                            <a:schemeClr val="bg1"/>
                          </a:solidFill>
                          <a:latin typeface="Meiryo UI" panose="020B0604030504040204" pitchFamily="50" charset="-128"/>
                          <a:ea typeface="Meiryo UI" panose="020B0604030504040204" pitchFamily="50" charset="-128"/>
                        </a:rPr>
                        <a:t>関係者の役割</a:t>
                      </a:r>
                      <a:endParaRPr kumimoji="1" lang="en-US" altLang="ja-JP" sz="10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33285390"/>
                  </a:ext>
                </a:extLst>
              </a:tr>
              <a:tr h="432000">
                <a:tc>
                  <a:txBody>
                    <a:bodyPr/>
                    <a:lstStyle/>
                    <a:p>
                      <a:r>
                        <a:rPr kumimoji="1" lang="ja-JP" altLang="en-US" sz="1000">
                          <a:solidFill>
                            <a:srgbClr val="FF0000"/>
                          </a:solidFill>
                          <a:latin typeface="Meiryo UI" panose="020B0604030504040204" pitchFamily="50" charset="-128"/>
                          <a:ea typeface="Meiryo UI" panose="020B0604030504040204" pitchFamily="50" charset="-128"/>
                        </a:rPr>
                        <a:t>プログラム実施に必要な関係者（外部講師・コンサルティング会社等）を記載してください。</a:t>
                      </a: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a:solidFill>
                            <a:srgbClr val="FF0000"/>
                          </a:solidFill>
                          <a:latin typeface="Meiryo UI" panose="020B0604030504040204" pitchFamily="50" charset="-128"/>
                          <a:ea typeface="Meiryo UI" panose="020B0604030504040204" pitchFamily="50" charset="-128"/>
                        </a:rPr>
                        <a:t>必要な関係者がどのような役割を果たしながら参画するかを明確に記載してください。</a:t>
                      </a: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6687801"/>
                  </a:ext>
                </a:extLst>
              </a:tr>
              <a:tr h="432000">
                <a:tc>
                  <a:txBody>
                    <a:bodyPr/>
                    <a:lstStyle/>
                    <a:p>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4747293"/>
                  </a:ext>
                </a:extLst>
              </a:tr>
              <a:tr h="432000">
                <a:tc>
                  <a:txBody>
                    <a:bodyPr/>
                    <a:lstStyle/>
                    <a:p>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1087963"/>
                  </a:ext>
                </a:extLst>
              </a:tr>
            </a:tbl>
          </a:graphicData>
        </a:graphic>
      </p:graphicFrame>
    </p:spTree>
    <p:extLst>
      <p:ext uri="{BB962C8B-B14F-4D97-AF65-F5344CB8AC3E}">
        <p14:creationId xmlns:p14="http://schemas.microsoft.com/office/powerpoint/2010/main" val="111915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0339" y="1016743"/>
            <a:ext cx="9760313" cy="5735197"/>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（事業実施手順・スケジュール）</a:t>
            </a: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189154" y="843378"/>
            <a:ext cx="1296000"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取組の詳細</a:t>
            </a:r>
          </a:p>
        </p:txBody>
      </p:sp>
      <p:sp>
        <p:nvSpPr>
          <p:cNvPr id="2" name="テキスト ボックス 1">
            <a:extLst>
              <a:ext uri="{FF2B5EF4-FFF2-40B4-BE49-F238E27FC236}">
                <a16:creationId xmlns:a16="http://schemas.microsoft.com/office/drawing/2014/main" id="{5381063A-16AC-C911-A4DC-08D34B6B1734}"/>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6CD784DA-6683-C82E-034A-040513115CF0}"/>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7" name="正方形/長方形 6">
            <a:extLst>
              <a:ext uri="{FF2B5EF4-FFF2-40B4-BE49-F238E27FC236}">
                <a16:creationId xmlns:a16="http://schemas.microsoft.com/office/drawing/2014/main" id="{D9CCA2AE-883A-84DC-A926-EA4D5EBE5D4E}"/>
              </a:ext>
            </a:extLst>
          </p:cNvPr>
          <p:cNvSpPr/>
          <p:nvPr/>
        </p:nvSpPr>
        <p:spPr>
          <a:xfrm>
            <a:off x="131785" y="1431056"/>
            <a:ext cx="9637420" cy="516081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〇詳細な講習内容等について、「いつ」「どの主体が」「どのような内容」を実施するのか、図・表・グラフ等を活用しながら、育成プログラムを具体的に記載してください。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〇講習等を外部講師等へ依頼する場合、依頼する相手方と、当該講習により得られる効果・スキルを具体的に記載してください。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0D05B2E8-6AB8-20D1-2166-4C0D68365669}"/>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endParaRPr>
          </a:p>
        </p:txBody>
      </p:sp>
      <p:graphicFrame>
        <p:nvGraphicFramePr>
          <p:cNvPr id="18" name="表 17">
            <a:extLst>
              <a:ext uri="{FF2B5EF4-FFF2-40B4-BE49-F238E27FC236}">
                <a16:creationId xmlns:a16="http://schemas.microsoft.com/office/drawing/2014/main" id="{E034D5D6-5277-D325-83CF-4E9F64A0F406}"/>
              </a:ext>
            </a:extLst>
          </p:cNvPr>
          <p:cNvGraphicFramePr>
            <a:graphicFrameLocks noGrp="1"/>
          </p:cNvGraphicFramePr>
          <p:nvPr>
            <p:extLst>
              <p:ext uri="{D42A27DB-BD31-4B8C-83A1-F6EECF244321}">
                <p14:modId xmlns:p14="http://schemas.microsoft.com/office/powerpoint/2010/main" val="441377790"/>
              </p:ext>
            </p:extLst>
          </p:nvPr>
        </p:nvGraphicFramePr>
        <p:xfrm>
          <a:off x="351224" y="4547882"/>
          <a:ext cx="9050882" cy="2082090"/>
        </p:xfrm>
        <a:graphic>
          <a:graphicData uri="http://schemas.openxmlformats.org/drawingml/2006/table">
            <a:tbl>
              <a:tblPr firstRow="1" bandRow="1">
                <a:tableStyleId>{5C22544A-7EE6-4342-B048-85BDC9FD1C3A}</a:tableStyleId>
              </a:tblPr>
              <a:tblGrid>
                <a:gridCol w="1456555">
                  <a:extLst>
                    <a:ext uri="{9D8B030D-6E8A-4147-A177-3AD203B41FA5}">
                      <a16:colId xmlns:a16="http://schemas.microsoft.com/office/drawing/2014/main" val="1643116477"/>
                    </a:ext>
                  </a:extLst>
                </a:gridCol>
                <a:gridCol w="743791">
                  <a:extLst>
                    <a:ext uri="{9D8B030D-6E8A-4147-A177-3AD203B41FA5}">
                      <a16:colId xmlns:a16="http://schemas.microsoft.com/office/drawing/2014/main" val="84603637"/>
                    </a:ext>
                  </a:extLst>
                </a:gridCol>
                <a:gridCol w="622776">
                  <a:extLst>
                    <a:ext uri="{9D8B030D-6E8A-4147-A177-3AD203B41FA5}">
                      <a16:colId xmlns:a16="http://schemas.microsoft.com/office/drawing/2014/main" val="3141514831"/>
                    </a:ext>
                  </a:extLst>
                </a:gridCol>
                <a:gridCol w="622776">
                  <a:extLst>
                    <a:ext uri="{9D8B030D-6E8A-4147-A177-3AD203B41FA5}">
                      <a16:colId xmlns:a16="http://schemas.microsoft.com/office/drawing/2014/main" val="2587758480"/>
                    </a:ext>
                  </a:extLst>
                </a:gridCol>
                <a:gridCol w="622776">
                  <a:extLst>
                    <a:ext uri="{9D8B030D-6E8A-4147-A177-3AD203B41FA5}">
                      <a16:colId xmlns:a16="http://schemas.microsoft.com/office/drawing/2014/main" val="79008471"/>
                    </a:ext>
                  </a:extLst>
                </a:gridCol>
                <a:gridCol w="622776">
                  <a:extLst>
                    <a:ext uri="{9D8B030D-6E8A-4147-A177-3AD203B41FA5}">
                      <a16:colId xmlns:a16="http://schemas.microsoft.com/office/drawing/2014/main" val="607361301"/>
                    </a:ext>
                  </a:extLst>
                </a:gridCol>
                <a:gridCol w="622776">
                  <a:extLst>
                    <a:ext uri="{9D8B030D-6E8A-4147-A177-3AD203B41FA5}">
                      <a16:colId xmlns:a16="http://schemas.microsoft.com/office/drawing/2014/main" val="4034678237"/>
                    </a:ext>
                  </a:extLst>
                </a:gridCol>
                <a:gridCol w="622776">
                  <a:extLst>
                    <a:ext uri="{9D8B030D-6E8A-4147-A177-3AD203B41FA5}">
                      <a16:colId xmlns:a16="http://schemas.microsoft.com/office/drawing/2014/main" val="2953531891"/>
                    </a:ext>
                  </a:extLst>
                </a:gridCol>
                <a:gridCol w="622776">
                  <a:extLst>
                    <a:ext uri="{9D8B030D-6E8A-4147-A177-3AD203B41FA5}">
                      <a16:colId xmlns:a16="http://schemas.microsoft.com/office/drawing/2014/main" val="3217249308"/>
                    </a:ext>
                  </a:extLst>
                </a:gridCol>
                <a:gridCol w="622776">
                  <a:extLst>
                    <a:ext uri="{9D8B030D-6E8A-4147-A177-3AD203B41FA5}">
                      <a16:colId xmlns:a16="http://schemas.microsoft.com/office/drawing/2014/main" val="840724697"/>
                    </a:ext>
                  </a:extLst>
                </a:gridCol>
                <a:gridCol w="622776">
                  <a:extLst>
                    <a:ext uri="{9D8B030D-6E8A-4147-A177-3AD203B41FA5}">
                      <a16:colId xmlns:a16="http://schemas.microsoft.com/office/drawing/2014/main" val="3873519467"/>
                    </a:ext>
                  </a:extLst>
                </a:gridCol>
                <a:gridCol w="622776">
                  <a:extLst>
                    <a:ext uri="{9D8B030D-6E8A-4147-A177-3AD203B41FA5}">
                      <a16:colId xmlns:a16="http://schemas.microsoft.com/office/drawing/2014/main" val="2502215484"/>
                    </a:ext>
                  </a:extLst>
                </a:gridCol>
                <a:gridCol w="622776">
                  <a:extLst>
                    <a:ext uri="{9D8B030D-6E8A-4147-A177-3AD203B41FA5}">
                      <a16:colId xmlns:a16="http://schemas.microsoft.com/office/drawing/2014/main" val="2269469506"/>
                    </a:ext>
                  </a:extLst>
                </a:gridCol>
              </a:tblGrid>
              <a:tr h="343266">
                <a:tc>
                  <a:txBody>
                    <a:bodyPr/>
                    <a:lstStyle/>
                    <a:p>
                      <a:pPr algn="ctr"/>
                      <a:endParaRPr kumimoji="1" lang="ja-JP" altLang="en-US">
                        <a:solidFill>
                          <a:srgbClr val="FF0000"/>
                        </a:solidFill>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4</a:t>
                      </a:r>
                      <a:r>
                        <a:rPr kumimoji="1" lang="ja-JP" altLang="en-US" sz="1200"/>
                        <a:t>月</a:t>
                      </a:r>
                      <a:endParaRPr kumimoji="1" lang="en-US" altLang="ja-JP"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5</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6</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7</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8</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9</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10</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11</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a:t>12</a:t>
                      </a:r>
                      <a:r>
                        <a:rPr kumimoji="1"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1</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2</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3</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extLst>
                  <a:ext uri="{0D108BD9-81ED-4DB2-BD59-A6C34878D82A}">
                    <a16:rowId xmlns:a16="http://schemas.microsoft.com/office/drawing/2014/main" val="2678176995"/>
                  </a:ext>
                </a:extLst>
              </a:tr>
              <a:tr h="343266">
                <a:tc>
                  <a:txBody>
                    <a:bodyPr/>
                    <a:lstStyle/>
                    <a:p>
                      <a:pPr algn="l"/>
                      <a:r>
                        <a:rPr kumimoji="1" lang="ja-JP" altLang="en-US" sz="1200">
                          <a:solidFill>
                            <a:srgbClr val="FF0000"/>
                          </a:solidFill>
                        </a:rPr>
                        <a:t>事業主体</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423544691"/>
                  </a:ext>
                </a:extLst>
              </a:tr>
              <a:tr h="343266">
                <a:tc>
                  <a:txBody>
                    <a:bodyPr/>
                    <a:lstStyle/>
                    <a:p>
                      <a:pPr algn="l"/>
                      <a:r>
                        <a:rPr kumimoji="1" lang="ja-JP" altLang="en-US" sz="1200">
                          <a:solidFill>
                            <a:srgbClr val="FF0000"/>
                          </a:solidFill>
                        </a:rPr>
                        <a:t>委託事業者</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2642348677"/>
                  </a:ext>
                </a:extLst>
              </a:tr>
              <a:tr h="343266">
                <a:tc>
                  <a:txBody>
                    <a:bodyPr/>
                    <a:lstStyle/>
                    <a:p>
                      <a:pPr algn="l"/>
                      <a:r>
                        <a:rPr kumimoji="1" lang="ja-JP" altLang="en-US" sz="1200">
                          <a:solidFill>
                            <a:srgbClr val="FF0000"/>
                          </a:solidFill>
                        </a:rPr>
                        <a:t>講師Ａ</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1158934192"/>
                  </a:ext>
                </a:extLst>
              </a:tr>
              <a:tr h="3432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a:solidFill>
                            <a:srgbClr val="FF0000"/>
                          </a:solidFill>
                        </a:rPr>
                        <a:t>講師Ｂ</a:t>
                      </a:r>
                    </a:p>
                  </a:txBody>
                  <a:tcPr anchor="ctr"/>
                </a:tc>
                <a:tc>
                  <a:txBody>
                    <a:bodyPr/>
                    <a:lstStyle/>
                    <a:p>
                      <a:endParaRPr lang="ja-JP" altLang="en-US" sz="1200"/>
                    </a:p>
                  </a:txBody>
                  <a:tcPr anchor="ctr"/>
                </a:tc>
                <a:tc>
                  <a:txBody>
                    <a:bodyPr/>
                    <a:lstStyle/>
                    <a:p>
                      <a:endParaRPr lang="ja-JP" altLang="en-US" sz="1200"/>
                    </a:p>
                  </a:txBody>
                  <a:tcPr anchor="ctr"/>
                </a:tc>
                <a:tc>
                  <a:txBody>
                    <a:bodyPr/>
                    <a:lstStyle/>
                    <a:p>
                      <a:endParaRPr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en-US" altLang="ja-JP" sz="1200"/>
                    </a:p>
                  </a:txBody>
                  <a:tcPr anchor="ctr"/>
                </a:tc>
                <a:extLst>
                  <a:ext uri="{0D108BD9-81ED-4DB2-BD59-A6C34878D82A}">
                    <a16:rowId xmlns:a16="http://schemas.microsoft.com/office/drawing/2014/main" val="992234383"/>
                  </a:ext>
                </a:extLst>
              </a:tr>
              <a:tr h="3432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a:solidFill>
                            <a:srgbClr val="FF0000"/>
                          </a:solidFill>
                        </a:rPr>
                        <a:t>講習実施事業者Ｃ</a:t>
                      </a:r>
                    </a:p>
                  </a:txBody>
                  <a:tcPr anchor="ctr"/>
                </a:tc>
                <a:tc>
                  <a:txBody>
                    <a:bodyPr/>
                    <a:lstStyle/>
                    <a:p>
                      <a:endParaRPr lang="ja-JP" altLang="en-US" sz="1200"/>
                    </a:p>
                  </a:txBody>
                  <a:tcPr anchor="ctr"/>
                </a:tc>
                <a:tc>
                  <a:txBody>
                    <a:bodyPr/>
                    <a:lstStyle/>
                    <a:p>
                      <a:endParaRPr lang="ja-JP" altLang="en-US" sz="1200"/>
                    </a:p>
                  </a:txBody>
                  <a:tcPr anchor="ctr"/>
                </a:tc>
                <a:tc>
                  <a:txBody>
                    <a:bodyPr/>
                    <a:lstStyle/>
                    <a:p>
                      <a:endParaRPr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en-US" altLang="ja-JP" sz="1200"/>
                    </a:p>
                  </a:txBody>
                  <a:tcPr anchor="ctr"/>
                </a:tc>
                <a:extLst>
                  <a:ext uri="{0D108BD9-81ED-4DB2-BD59-A6C34878D82A}">
                    <a16:rowId xmlns:a16="http://schemas.microsoft.com/office/drawing/2014/main" val="32738022"/>
                  </a:ext>
                </a:extLst>
              </a:tr>
            </a:tbl>
          </a:graphicData>
        </a:graphic>
      </p:graphicFrame>
      <p:sp>
        <p:nvSpPr>
          <p:cNvPr id="27" name="正方形/長方形 26">
            <a:extLst>
              <a:ext uri="{FF2B5EF4-FFF2-40B4-BE49-F238E27FC236}">
                <a16:creationId xmlns:a16="http://schemas.microsoft.com/office/drawing/2014/main" id="{F5F89646-2E9D-F6B4-7B63-4D0049A70E4D}"/>
              </a:ext>
            </a:extLst>
          </p:cNvPr>
          <p:cNvSpPr/>
          <p:nvPr/>
        </p:nvSpPr>
        <p:spPr>
          <a:xfrm>
            <a:off x="226972" y="4276311"/>
            <a:ext cx="9637420" cy="630259"/>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（参考イメージ）</a:t>
            </a:r>
            <a:endParaRPr kumimoji="1" lang="en-US" altLang="ja-JP" sz="1200" b="0" i="0" u="none" strike="noStrike" kern="0" cap="none" spc="0" normalizeH="0" baseline="0" noProof="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右矢印 38">
            <a:extLst>
              <a:ext uri="{FF2B5EF4-FFF2-40B4-BE49-F238E27FC236}">
                <a16:creationId xmlns:a16="http://schemas.microsoft.com/office/drawing/2014/main" id="{5FD38E39-DB6B-F47E-4A1E-D708F6F28621}"/>
              </a:ext>
            </a:extLst>
          </p:cNvPr>
          <p:cNvSpPr/>
          <p:nvPr/>
        </p:nvSpPr>
        <p:spPr>
          <a:xfrm>
            <a:off x="3176086" y="4901725"/>
            <a:ext cx="1248594" cy="292743"/>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endParaRPr kumimoji="1" lang="en-US" altLang="ja-JP" sz="1000" kern="0">
              <a:solidFill>
                <a:prstClr val="black"/>
              </a:solidFill>
              <a:latin typeface="Trebuchet MS" panose="020B0603020202020204"/>
              <a:ea typeface="メイリオ" panose="020B0604030504040204" pitchFamily="50" charset="-128"/>
            </a:endParaRPr>
          </a:p>
        </p:txBody>
      </p:sp>
      <p:sp>
        <p:nvSpPr>
          <p:cNvPr id="29" name="右矢印 38">
            <a:extLst>
              <a:ext uri="{FF2B5EF4-FFF2-40B4-BE49-F238E27FC236}">
                <a16:creationId xmlns:a16="http://schemas.microsoft.com/office/drawing/2014/main" id="{0FB144CC-EAE1-CA85-BDBD-A2764F295844}"/>
              </a:ext>
            </a:extLst>
          </p:cNvPr>
          <p:cNvSpPr/>
          <p:nvPr/>
        </p:nvSpPr>
        <p:spPr>
          <a:xfrm>
            <a:off x="7335520" y="4901724"/>
            <a:ext cx="1437355" cy="292743"/>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endParaRPr kumimoji="1" lang="en-US" altLang="ja-JP" sz="1000" kern="0">
              <a:solidFill>
                <a:prstClr val="black"/>
              </a:solidFill>
              <a:latin typeface="Trebuchet MS" panose="020B0603020202020204"/>
              <a:ea typeface="メイリオ" panose="020B0604030504040204" pitchFamily="50" charset="-128"/>
            </a:endParaRPr>
          </a:p>
        </p:txBody>
      </p:sp>
      <p:sp>
        <p:nvSpPr>
          <p:cNvPr id="30" name="右矢印 11">
            <a:extLst>
              <a:ext uri="{FF2B5EF4-FFF2-40B4-BE49-F238E27FC236}">
                <a16:creationId xmlns:a16="http://schemas.microsoft.com/office/drawing/2014/main" id="{13CE0E35-4902-930B-56E3-81611CE9314F}"/>
              </a:ext>
            </a:extLst>
          </p:cNvPr>
          <p:cNvSpPr/>
          <p:nvPr/>
        </p:nvSpPr>
        <p:spPr>
          <a:xfrm>
            <a:off x="3272573" y="5230444"/>
            <a:ext cx="1761708" cy="349134"/>
          </a:xfrm>
          <a:prstGeom prst="rightArrow">
            <a:avLst/>
          </a:prstGeom>
          <a:solidFill>
            <a:schemeClr val="accent1"/>
          </a:solidFill>
          <a:ln w="19050" cap="rnd"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rPr>
              <a:t>×××</a:t>
            </a:r>
            <a:endParaRPr kumimoji="1" lang="ja-JP" altLang="en-US"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endParaRPr>
          </a:p>
        </p:txBody>
      </p:sp>
      <p:sp>
        <p:nvSpPr>
          <p:cNvPr id="31" name="右矢印 11">
            <a:extLst>
              <a:ext uri="{FF2B5EF4-FFF2-40B4-BE49-F238E27FC236}">
                <a16:creationId xmlns:a16="http://schemas.microsoft.com/office/drawing/2014/main" id="{637B6EA4-212F-57E2-9669-D247AD2842A4}"/>
              </a:ext>
            </a:extLst>
          </p:cNvPr>
          <p:cNvSpPr/>
          <p:nvPr/>
        </p:nvSpPr>
        <p:spPr>
          <a:xfrm>
            <a:off x="5095726" y="5230444"/>
            <a:ext cx="3032274" cy="349134"/>
          </a:xfrm>
          <a:prstGeom prst="rightArrow">
            <a:avLst/>
          </a:prstGeom>
          <a:solidFill>
            <a:schemeClr val="accent1"/>
          </a:solidFill>
          <a:ln w="19050" cap="rnd"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rPr>
              <a:t>×××</a:t>
            </a:r>
            <a:endParaRPr kumimoji="1" lang="ja-JP" altLang="en-US"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endParaRPr>
          </a:p>
        </p:txBody>
      </p:sp>
      <p:sp>
        <p:nvSpPr>
          <p:cNvPr id="32" name="右矢印 23">
            <a:extLst>
              <a:ext uri="{FF2B5EF4-FFF2-40B4-BE49-F238E27FC236}">
                <a16:creationId xmlns:a16="http://schemas.microsoft.com/office/drawing/2014/main" id="{9FC93CF8-0326-DDB3-996C-6E0DC833972C}"/>
              </a:ext>
            </a:extLst>
          </p:cNvPr>
          <p:cNvSpPr/>
          <p:nvPr/>
        </p:nvSpPr>
        <p:spPr>
          <a:xfrm>
            <a:off x="5034281" y="5595000"/>
            <a:ext cx="606831"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900" kern="0">
                <a:solidFill>
                  <a:prstClr val="black"/>
                </a:solidFill>
                <a:latin typeface="Trebuchet MS" panose="020B0603020202020204"/>
                <a:ea typeface="メイリオ" panose="020B0604030504040204" pitchFamily="50" charset="-128"/>
              </a:rPr>
              <a:t>△△</a:t>
            </a:r>
          </a:p>
        </p:txBody>
      </p:sp>
      <p:sp>
        <p:nvSpPr>
          <p:cNvPr id="33" name="右矢印 23">
            <a:extLst>
              <a:ext uri="{FF2B5EF4-FFF2-40B4-BE49-F238E27FC236}">
                <a16:creationId xmlns:a16="http://schemas.microsoft.com/office/drawing/2014/main" id="{8E02E8CD-4993-CCEC-DE95-F6939C97DCFA}"/>
              </a:ext>
            </a:extLst>
          </p:cNvPr>
          <p:cNvSpPr/>
          <p:nvPr/>
        </p:nvSpPr>
        <p:spPr>
          <a:xfrm>
            <a:off x="6308447" y="5607698"/>
            <a:ext cx="606831"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900" kern="0">
                <a:solidFill>
                  <a:prstClr val="black"/>
                </a:solidFill>
                <a:latin typeface="Trebuchet MS" panose="020B0603020202020204"/>
                <a:ea typeface="メイリオ" panose="020B0604030504040204" pitchFamily="50" charset="-128"/>
              </a:rPr>
              <a:t>△△</a:t>
            </a:r>
          </a:p>
        </p:txBody>
      </p:sp>
      <p:sp>
        <p:nvSpPr>
          <p:cNvPr id="34" name="右矢印 23">
            <a:extLst>
              <a:ext uri="{FF2B5EF4-FFF2-40B4-BE49-F238E27FC236}">
                <a16:creationId xmlns:a16="http://schemas.microsoft.com/office/drawing/2014/main" id="{5EB24C2F-DDD1-7C88-E201-5ABC980BB717}"/>
              </a:ext>
            </a:extLst>
          </p:cNvPr>
          <p:cNvSpPr/>
          <p:nvPr/>
        </p:nvSpPr>
        <p:spPr>
          <a:xfrm>
            <a:off x="7553530" y="5615555"/>
            <a:ext cx="606831"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900" kern="0">
                <a:solidFill>
                  <a:prstClr val="black"/>
                </a:solidFill>
                <a:latin typeface="Trebuchet MS" panose="020B0603020202020204"/>
                <a:ea typeface="メイリオ" panose="020B0604030504040204" pitchFamily="50" charset="-128"/>
              </a:rPr>
              <a:t>△△</a:t>
            </a:r>
          </a:p>
        </p:txBody>
      </p:sp>
      <p:sp>
        <p:nvSpPr>
          <p:cNvPr id="35" name="右矢印 13">
            <a:extLst>
              <a:ext uri="{FF2B5EF4-FFF2-40B4-BE49-F238E27FC236}">
                <a16:creationId xmlns:a16="http://schemas.microsoft.com/office/drawing/2014/main" id="{115AA4A8-07D8-2EEE-1964-75955B34EA94}"/>
              </a:ext>
            </a:extLst>
          </p:cNvPr>
          <p:cNvSpPr/>
          <p:nvPr/>
        </p:nvSpPr>
        <p:spPr>
          <a:xfrm>
            <a:off x="6293014" y="5984851"/>
            <a:ext cx="637695" cy="277829"/>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
        <p:nvSpPr>
          <p:cNvPr id="36" name="右矢印 13">
            <a:extLst>
              <a:ext uri="{FF2B5EF4-FFF2-40B4-BE49-F238E27FC236}">
                <a16:creationId xmlns:a16="http://schemas.microsoft.com/office/drawing/2014/main" id="{483F28E4-65CF-0E3F-B0A1-C7AE280E656F}"/>
              </a:ext>
            </a:extLst>
          </p:cNvPr>
          <p:cNvSpPr/>
          <p:nvPr/>
        </p:nvSpPr>
        <p:spPr>
          <a:xfrm>
            <a:off x="7538097" y="5970971"/>
            <a:ext cx="637695" cy="277829"/>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
        <p:nvSpPr>
          <p:cNvPr id="37" name="右矢印 34">
            <a:extLst>
              <a:ext uri="{FF2B5EF4-FFF2-40B4-BE49-F238E27FC236}">
                <a16:creationId xmlns:a16="http://schemas.microsoft.com/office/drawing/2014/main" id="{31945103-643F-ECFA-F283-41A298168D7A}"/>
              </a:ext>
            </a:extLst>
          </p:cNvPr>
          <p:cNvSpPr/>
          <p:nvPr/>
        </p:nvSpPr>
        <p:spPr>
          <a:xfrm>
            <a:off x="6293014" y="6296541"/>
            <a:ext cx="1834986"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Tree>
    <p:extLst>
      <p:ext uri="{BB962C8B-B14F-4D97-AF65-F5344CB8AC3E}">
        <p14:creationId xmlns:p14="http://schemas.microsoft.com/office/powerpoint/2010/main" val="316821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0339" y="1016743"/>
            <a:ext cx="9760313" cy="5735197"/>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rPr>
              <a:t>（地域交通にもたらされる効果）</a:t>
            </a: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rPr>
              <a:t>（地域全体に及ぶ効果）</a:t>
            </a: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（補助事業実施後の予定）</a:t>
            </a: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189154" y="843378"/>
            <a:ext cx="1296000"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取組の詳細</a:t>
            </a:r>
          </a:p>
        </p:txBody>
      </p:sp>
      <p:sp>
        <p:nvSpPr>
          <p:cNvPr id="2" name="テキスト ボックス 1">
            <a:extLst>
              <a:ext uri="{FF2B5EF4-FFF2-40B4-BE49-F238E27FC236}">
                <a16:creationId xmlns:a16="http://schemas.microsoft.com/office/drawing/2014/main" id="{5381063A-16AC-C911-A4DC-08D34B6B1734}"/>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6CD784DA-6683-C82E-034A-040513115CF0}"/>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5" name="正方形/長方形 4">
            <a:extLst>
              <a:ext uri="{FF2B5EF4-FFF2-40B4-BE49-F238E27FC236}">
                <a16:creationId xmlns:a16="http://schemas.microsoft.com/office/drawing/2014/main" id="{42040B5C-FADF-169A-CD41-57C1DE290F40}"/>
              </a:ext>
            </a:extLst>
          </p:cNvPr>
          <p:cNvSpPr/>
          <p:nvPr/>
        </p:nvSpPr>
        <p:spPr>
          <a:xfrm>
            <a:off x="223480" y="1415505"/>
            <a:ext cx="9575946" cy="878115"/>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〇育成される人材により、地域交通にもたらされる効果について、具体的・定量的に記載してください。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764C9327-3FC3-5F98-778B-2A86EB1B324C}"/>
              </a:ext>
            </a:extLst>
          </p:cNvPr>
          <p:cNvSpPr/>
          <p:nvPr/>
        </p:nvSpPr>
        <p:spPr>
          <a:xfrm>
            <a:off x="219402" y="3861667"/>
            <a:ext cx="9637420" cy="1224694"/>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〇補助事業実施後、資金面の観点等を含めて、次年度以降どのように取組の持続化を図っていくのか、事業継続の方針・計画を記載してください。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0D05B2E8-6AB8-20D1-2166-4C0D68365669}"/>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endParaRPr>
          </a:p>
        </p:txBody>
      </p:sp>
      <p:sp>
        <p:nvSpPr>
          <p:cNvPr id="4" name="正方形/長方形 3">
            <a:extLst>
              <a:ext uri="{FF2B5EF4-FFF2-40B4-BE49-F238E27FC236}">
                <a16:creationId xmlns:a16="http://schemas.microsoft.com/office/drawing/2014/main" id="{C14B3822-D49E-4492-ADE3-16315E863B02}"/>
              </a:ext>
            </a:extLst>
          </p:cNvPr>
          <p:cNvSpPr/>
          <p:nvPr/>
        </p:nvSpPr>
        <p:spPr>
          <a:xfrm>
            <a:off x="219402" y="2636728"/>
            <a:ext cx="9575946" cy="878115"/>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〇交通分野に限らず、地域全体に効果が及ぶ場合は、当該内容について具体的・定量的に記載してください。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20" name="表 15">
            <a:extLst>
              <a:ext uri="{FF2B5EF4-FFF2-40B4-BE49-F238E27FC236}">
                <a16:creationId xmlns:a16="http://schemas.microsoft.com/office/drawing/2014/main" id="{5737C409-E245-C45F-9D3B-571895267642}"/>
              </a:ext>
            </a:extLst>
          </p:cNvPr>
          <p:cNvGraphicFramePr>
            <a:graphicFrameLocks noGrp="1"/>
          </p:cNvGraphicFramePr>
          <p:nvPr>
            <p:extLst>
              <p:ext uri="{D42A27DB-BD31-4B8C-83A1-F6EECF244321}">
                <p14:modId xmlns:p14="http://schemas.microsoft.com/office/powerpoint/2010/main" val="3652614225"/>
              </p:ext>
            </p:extLst>
          </p:nvPr>
        </p:nvGraphicFramePr>
        <p:xfrm>
          <a:off x="186003" y="6117544"/>
          <a:ext cx="9552631" cy="469152"/>
        </p:xfrm>
        <a:graphic>
          <a:graphicData uri="http://schemas.openxmlformats.org/drawingml/2006/table">
            <a:tbl>
              <a:tblPr firstRow="1" bandRow="1">
                <a:tableStyleId>{5C22544A-7EE6-4342-B048-85BDC9FD1C3A}</a:tableStyleId>
              </a:tblPr>
              <a:tblGrid>
                <a:gridCol w="1801357">
                  <a:extLst>
                    <a:ext uri="{9D8B030D-6E8A-4147-A177-3AD203B41FA5}">
                      <a16:colId xmlns:a16="http://schemas.microsoft.com/office/drawing/2014/main" val="2802919061"/>
                    </a:ext>
                  </a:extLst>
                </a:gridCol>
                <a:gridCol w="7751274">
                  <a:extLst>
                    <a:ext uri="{9D8B030D-6E8A-4147-A177-3AD203B41FA5}">
                      <a16:colId xmlns:a16="http://schemas.microsoft.com/office/drawing/2014/main" val="1983601835"/>
                    </a:ext>
                  </a:extLst>
                </a:gridCol>
              </a:tblGrid>
              <a:tr h="469152">
                <a:tc>
                  <a:txBody>
                    <a:bodyPr/>
                    <a:lstStyle/>
                    <a:p>
                      <a:pPr algn="ctr"/>
                      <a:r>
                        <a:rPr kumimoji="1" lang="ja-JP" altLang="en-US" sz="1000" b="1">
                          <a:solidFill>
                            <a:schemeClr val="bg1"/>
                          </a:solidFill>
                          <a:latin typeface="Meiryo UI" panose="020B0604030504040204" pitchFamily="50" charset="-128"/>
                          <a:ea typeface="Meiryo UI" panose="020B0604030504040204" pitchFamily="50" charset="-128"/>
                        </a:rPr>
                        <a:t>資金面</a:t>
                      </a:r>
                    </a:p>
                  </a:txBody>
                  <a:tcPr marL="90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地方公共団体や他分野関係者による資金拠出の予定等</a:t>
                      </a:r>
                    </a:p>
                  </a:txBody>
                  <a:tcPr marL="90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1792302"/>
                  </a:ext>
                </a:extLst>
              </a:tr>
            </a:tbl>
          </a:graphicData>
        </a:graphic>
      </p:graphicFrame>
    </p:spTree>
    <p:extLst>
      <p:ext uri="{BB962C8B-B14F-4D97-AF65-F5344CB8AC3E}">
        <p14:creationId xmlns:p14="http://schemas.microsoft.com/office/powerpoint/2010/main" val="611609105"/>
      </p:ext>
    </p:extLst>
  </p:cSld>
  <p:clrMapOvr>
    <a:masterClrMapping/>
  </p:clrMapOvr>
</p:sld>
</file>

<file path=ppt/theme/theme1.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050"/>
        </a:solidFill>
        <a:ln w="12700" cap="flat" cmpd="sng" algn="ctr">
          <a:noFill/>
          <a:prstDash val="solid"/>
          <a:miter lim="800000"/>
        </a:ln>
        <a:effectLst/>
      </a:spPr>
      <a:bodyPr rtlCol="0" anchor="ctr"/>
      <a:lstStyle>
        <a:defPPr marL="0" marR="0" indent="0" algn="ctr" defTabSz="914400" eaLnBrk="0" fontAlgn="auto" latinLnBrk="0" hangingPunct="0">
          <a:lnSpc>
            <a:spcPct val="100000"/>
          </a:lnSpc>
          <a:spcBef>
            <a:spcPts val="0"/>
          </a:spcBef>
          <a:spcAft>
            <a:spcPts val="0"/>
          </a:spcAft>
          <a:buClrTx/>
          <a:buSzTx/>
          <a:buFontTx/>
          <a:buNone/>
          <a:tabLst/>
          <a:defRPr kumimoji="0" sz="1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HGMaruGothicMPRO" charset="-128"/>
          </a:defRPr>
        </a:defPPr>
      </a:lst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934</Words>
  <Application>Microsoft Office PowerPoint</Application>
  <PresentationFormat>A4 210 x 297 mm</PresentationFormat>
  <Paragraphs>136</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Meiryo UI</vt:lpstr>
      <vt:lpstr>游ゴシック</vt:lpstr>
      <vt:lpstr>Arial</vt:lpstr>
      <vt:lpstr>Calibri</vt:lpstr>
      <vt:lpstr>Times New Roman</vt:lpstr>
      <vt:lpstr>Trebuchet MS</vt:lpstr>
      <vt:lpstr>2_標準デザイン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少林 俊道</dc:creator>
  <cp:lastModifiedBy>石井 直弥</cp:lastModifiedBy>
  <cp:revision>2</cp:revision>
  <cp:lastPrinted>2024-05-24T06:15:43Z</cp:lastPrinted>
  <dcterms:created xsi:type="dcterms:W3CDTF">2020-05-10T05:40:16Z</dcterms:created>
  <dcterms:modified xsi:type="dcterms:W3CDTF">2025-03-21T00:58:31Z</dcterms:modified>
</cp:coreProperties>
</file>